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y Grotesk Grand Bold" charset="1" panose="00000807000000000000"/>
      <p:regular r:id="rId26"/>
    </p:embeddedFont>
    <p:embeddedFont>
      <p:font typeface="TDTD한강고딕" charset="1" panose="02000503000000000000"/>
      <p:regular r:id="rId27"/>
    </p:embeddedFont>
    <p:embeddedFont>
      <p:font typeface="윤고딕 Bold" charset="1" panose="020B0803000000000000"/>
      <p:regular r:id="rId28"/>
    </p:embeddedFont>
    <p:embeddedFont>
      <p:font typeface="Inter Light" charset="1" panose="02000503000000020004"/>
      <p:regular r:id="rId29"/>
    </p:embeddedFont>
    <p:embeddedFont>
      <p:font typeface="Inter" charset="1" panose="020B0502030000000004"/>
      <p:regular r:id="rId30"/>
    </p:embeddedFont>
    <p:embeddedFont>
      <p:font typeface="윤고딕" charset="1" panose="020B0503000000000000"/>
      <p:regular r:id="rId31"/>
    </p:embeddedFont>
    <p:embeddedFont>
      <p:font typeface="윤고딕 Thin" charset="1" panose="020B0303000000000000"/>
      <p:regular r:id="rId32"/>
    </p:embeddedFont>
    <p:embeddedFont>
      <p:font typeface="윤고딕 Medium" charset="1" panose="020B0603000000000000"/>
      <p:regular r:id="rId33"/>
    </p:embeddedFont>
    <p:embeddedFont>
      <p:font typeface="윤고딕 Semi-Bold" charset="1" panose="020B06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4.jpeg" Type="http://schemas.openxmlformats.org/officeDocument/2006/relationships/image"/><Relationship Id="rId5" Target="../media/VAGqOrVczKU.mp4" Type="http://schemas.openxmlformats.org/officeDocument/2006/relationships/video"/><Relationship Id="rId6" Target="../media/VAGqOrVczKU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5.jpeg" Type="http://schemas.openxmlformats.org/officeDocument/2006/relationships/image"/><Relationship Id="rId5" Target="../media/VAGqOh2xVh0.mp4" Type="http://schemas.openxmlformats.org/officeDocument/2006/relationships/video"/><Relationship Id="rId6" Target="../media/VAGqOh2xVh0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9732" y="3071026"/>
            <a:ext cx="10908537" cy="4609180"/>
            <a:chOff x="0" y="0"/>
            <a:chExt cx="1414863" cy="597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863" cy="597822"/>
            </a:xfrm>
            <a:custGeom>
              <a:avLst/>
              <a:gdLst/>
              <a:ahLst/>
              <a:cxnLst/>
              <a:rect r="r" b="b" t="t" l="l"/>
              <a:pathLst>
                <a:path h="597822" w="1414863">
                  <a:moveTo>
                    <a:pt x="707432" y="0"/>
                  </a:moveTo>
                  <a:cubicBezTo>
                    <a:pt x="316728" y="0"/>
                    <a:pt x="0" y="133827"/>
                    <a:pt x="0" y="298911"/>
                  </a:cubicBezTo>
                  <a:cubicBezTo>
                    <a:pt x="0" y="463995"/>
                    <a:pt x="316728" y="597822"/>
                    <a:pt x="707432" y="597822"/>
                  </a:cubicBezTo>
                  <a:cubicBezTo>
                    <a:pt x="1098135" y="597822"/>
                    <a:pt x="1414863" y="463995"/>
                    <a:pt x="1414863" y="298911"/>
                  </a:cubicBezTo>
                  <a:cubicBezTo>
                    <a:pt x="1414863" y="133827"/>
                    <a:pt x="1098135" y="0"/>
                    <a:pt x="707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2643" y="17946"/>
              <a:ext cx="1149576" cy="523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8591" y="4039197"/>
            <a:ext cx="5650819" cy="110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C1FF72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CH3.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0596" y="5280366"/>
            <a:ext cx="900680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예측모델 개발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31454" y="866324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076" y="2542549"/>
            <a:ext cx="7563064" cy="3809893"/>
          </a:xfrm>
          <a:custGeom>
            <a:avLst/>
            <a:gdLst/>
            <a:ahLst/>
            <a:cxnLst/>
            <a:rect r="r" b="b" t="t" l="l"/>
            <a:pathLst>
              <a:path h="3809893" w="7563064">
                <a:moveTo>
                  <a:pt x="0" y="0"/>
                </a:moveTo>
                <a:lnTo>
                  <a:pt x="7563064" y="0"/>
                </a:lnTo>
                <a:lnTo>
                  <a:pt x="7563064" y="3809894"/>
                </a:lnTo>
                <a:lnTo>
                  <a:pt x="0" y="3809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1076" y="6352443"/>
            <a:ext cx="7563064" cy="1548111"/>
          </a:xfrm>
          <a:custGeom>
            <a:avLst/>
            <a:gdLst/>
            <a:ahLst/>
            <a:cxnLst/>
            <a:rect r="r" b="b" t="t" l="l"/>
            <a:pathLst>
              <a:path h="1548111" w="7563064">
                <a:moveTo>
                  <a:pt x="0" y="0"/>
                </a:moveTo>
                <a:lnTo>
                  <a:pt x="7563064" y="0"/>
                </a:lnTo>
                <a:lnTo>
                  <a:pt x="7563064" y="1548111"/>
                </a:lnTo>
                <a:lnTo>
                  <a:pt x="0" y="1548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02379" y="874981"/>
            <a:ext cx="1800103" cy="1525178"/>
          </a:xfrm>
          <a:custGeom>
            <a:avLst/>
            <a:gdLst/>
            <a:ahLst/>
            <a:cxnLst/>
            <a:rect r="r" b="b" t="t" l="l"/>
            <a:pathLst>
              <a:path h="1525178" w="1800103">
                <a:moveTo>
                  <a:pt x="0" y="0"/>
                </a:moveTo>
                <a:lnTo>
                  <a:pt x="1800103" y="0"/>
                </a:lnTo>
                <a:lnTo>
                  <a:pt x="1800103" y="1525179"/>
                </a:lnTo>
                <a:lnTo>
                  <a:pt x="0" y="152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1076" y="8027553"/>
            <a:ext cx="7563064" cy="2151982"/>
          </a:xfrm>
          <a:custGeom>
            <a:avLst/>
            <a:gdLst/>
            <a:ahLst/>
            <a:cxnLst/>
            <a:rect r="r" b="b" t="t" l="l"/>
            <a:pathLst>
              <a:path h="2151982" w="7563064">
                <a:moveTo>
                  <a:pt x="0" y="0"/>
                </a:moveTo>
                <a:lnTo>
                  <a:pt x="7563064" y="0"/>
                </a:lnTo>
                <a:lnTo>
                  <a:pt x="7563064" y="2151982"/>
                </a:lnTo>
                <a:lnTo>
                  <a:pt x="0" y="2151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63" r="-32909" b="-452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1157" y="3238980"/>
            <a:ext cx="7773442" cy="6124095"/>
          </a:xfrm>
          <a:custGeom>
            <a:avLst/>
            <a:gdLst/>
            <a:ahLst/>
            <a:cxnLst/>
            <a:rect r="r" b="b" t="t" l="l"/>
            <a:pathLst>
              <a:path h="6124095" w="7773442">
                <a:moveTo>
                  <a:pt x="0" y="0"/>
                </a:moveTo>
                <a:lnTo>
                  <a:pt x="7773442" y="0"/>
                </a:lnTo>
                <a:lnTo>
                  <a:pt x="7773442" y="6124095"/>
                </a:lnTo>
                <a:lnTo>
                  <a:pt x="0" y="61240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9161002" y="5914422"/>
            <a:ext cx="793897" cy="766413"/>
            <a:chOff x="0" y="0"/>
            <a:chExt cx="784647" cy="7574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640698" y="8976544"/>
            <a:ext cx="2604413" cy="1202991"/>
          </a:xfrm>
          <a:custGeom>
            <a:avLst/>
            <a:gdLst/>
            <a:ahLst/>
            <a:cxnLst/>
            <a:rect r="r" b="b" t="t" l="l"/>
            <a:pathLst>
              <a:path h="1202991" w="2604413">
                <a:moveTo>
                  <a:pt x="0" y="0"/>
                </a:moveTo>
                <a:lnTo>
                  <a:pt x="2604413" y="0"/>
                </a:lnTo>
                <a:lnTo>
                  <a:pt x="2604413" y="1202991"/>
                </a:lnTo>
                <a:lnTo>
                  <a:pt x="0" y="1202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5188" y="1695331"/>
            <a:ext cx="12075222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2-2. Random Forest(Xgboost) 사인-코사인 인코딩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02430" y="2601453"/>
            <a:ext cx="333172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AUC = 0.823…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283" y="2737390"/>
            <a:ext cx="13524978" cy="2062559"/>
          </a:xfrm>
          <a:custGeom>
            <a:avLst/>
            <a:gdLst/>
            <a:ahLst/>
            <a:cxnLst/>
            <a:rect r="r" b="b" t="t" l="l"/>
            <a:pathLst>
              <a:path h="2062559" w="13524978">
                <a:moveTo>
                  <a:pt x="0" y="0"/>
                </a:moveTo>
                <a:lnTo>
                  <a:pt x="13524978" y="0"/>
                </a:lnTo>
                <a:lnTo>
                  <a:pt x="13524978" y="2062559"/>
                </a:lnTo>
                <a:lnTo>
                  <a:pt x="0" y="2062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1690" y="4999974"/>
            <a:ext cx="12752492" cy="2088220"/>
          </a:xfrm>
          <a:custGeom>
            <a:avLst/>
            <a:gdLst/>
            <a:ahLst/>
            <a:cxnLst/>
            <a:rect r="r" b="b" t="t" l="l"/>
            <a:pathLst>
              <a:path h="2088220" w="12752492">
                <a:moveTo>
                  <a:pt x="0" y="0"/>
                </a:moveTo>
                <a:lnTo>
                  <a:pt x="12752491" y="0"/>
                </a:lnTo>
                <a:lnTo>
                  <a:pt x="12752491" y="2088220"/>
                </a:lnTo>
                <a:lnTo>
                  <a:pt x="0" y="208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87935" y="7288219"/>
            <a:ext cx="7363236" cy="2073362"/>
          </a:xfrm>
          <a:custGeom>
            <a:avLst/>
            <a:gdLst/>
            <a:ahLst/>
            <a:cxnLst/>
            <a:rect r="r" b="b" t="t" l="l"/>
            <a:pathLst>
              <a:path h="2073362" w="7363236">
                <a:moveTo>
                  <a:pt x="0" y="0"/>
                </a:moveTo>
                <a:lnTo>
                  <a:pt x="7363237" y="0"/>
                </a:lnTo>
                <a:lnTo>
                  <a:pt x="7363237" y="2073362"/>
                </a:lnTo>
                <a:lnTo>
                  <a:pt x="0" y="207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00106"/>
            <a:ext cx="12075222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 후 최종 데이터 : 614 행 * 18개 컬럼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2014" y="3215326"/>
            <a:ext cx="6104844" cy="1652641"/>
          </a:xfrm>
          <a:custGeom>
            <a:avLst/>
            <a:gdLst/>
            <a:ahLst/>
            <a:cxnLst/>
            <a:rect r="r" b="b" t="t" l="l"/>
            <a:pathLst>
              <a:path h="1652641" w="6104844">
                <a:moveTo>
                  <a:pt x="0" y="0"/>
                </a:moveTo>
                <a:lnTo>
                  <a:pt x="6104844" y="0"/>
                </a:lnTo>
                <a:lnTo>
                  <a:pt x="6104844" y="1652641"/>
                </a:lnTo>
                <a:lnTo>
                  <a:pt x="0" y="165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8" t="-2810" r="0" b="-38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014" y="4912752"/>
            <a:ext cx="6104844" cy="4978489"/>
          </a:xfrm>
          <a:custGeom>
            <a:avLst/>
            <a:gdLst/>
            <a:ahLst/>
            <a:cxnLst/>
            <a:rect r="r" b="b" t="t" l="l"/>
            <a:pathLst>
              <a:path h="4978489" w="6104844">
                <a:moveTo>
                  <a:pt x="0" y="0"/>
                </a:moveTo>
                <a:lnTo>
                  <a:pt x="6104844" y="0"/>
                </a:lnTo>
                <a:lnTo>
                  <a:pt x="6104844" y="4978489"/>
                </a:lnTo>
                <a:lnTo>
                  <a:pt x="0" y="4978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6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51647" y="2552119"/>
            <a:ext cx="5606222" cy="2299515"/>
          </a:xfrm>
          <a:custGeom>
            <a:avLst/>
            <a:gdLst/>
            <a:ahLst/>
            <a:cxnLst/>
            <a:rect r="r" b="b" t="t" l="l"/>
            <a:pathLst>
              <a:path h="2299515" w="5606222">
                <a:moveTo>
                  <a:pt x="0" y="0"/>
                </a:moveTo>
                <a:lnTo>
                  <a:pt x="5606223" y="0"/>
                </a:lnTo>
                <a:lnTo>
                  <a:pt x="5606223" y="2299514"/>
                </a:lnTo>
                <a:lnTo>
                  <a:pt x="0" y="229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7" t="-3504" r="0" b="-7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51647" y="4851633"/>
            <a:ext cx="5606222" cy="4374282"/>
          </a:xfrm>
          <a:custGeom>
            <a:avLst/>
            <a:gdLst/>
            <a:ahLst/>
            <a:cxnLst/>
            <a:rect r="r" b="b" t="t" l="l"/>
            <a:pathLst>
              <a:path h="4374282" w="5606222">
                <a:moveTo>
                  <a:pt x="0" y="0"/>
                </a:moveTo>
                <a:lnTo>
                  <a:pt x="5606223" y="0"/>
                </a:lnTo>
                <a:lnTo>
                  <a:pt x="5606223" y="4374282"/>
                </a:lnTo>
                <a:lnTo>
                  <a:pt x="0" y="4374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48781" y="7038774"/>
            <a:ext cx="2455069" cy="1598111"/>
          </a:xfrm>
          <a:custGeom>
            <a:avLst/>
            <a:gdLst/>
            <a:ahLst/>
            <a:cxnLst/>
            <a:rect r="r" b="b" t="t" l="l"/>
            <a:pathLst>
              <a:path h="1598111" w="2455069">
                <a:moveTo>
                  <a:pt x="0" y="0"/>
                </a:moveTo>
                <a:lnTo>
                  <a:pt x="2455069" y="0"/>
                </a:lnTo>
                <a:lnTo>
                  <a:pt x="2455069" y="1598111"/>
                </a:lnTo>
                <a:lnTo>
                  <a:pt x="0" y="1598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545454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49674" y="8103448"/>
            <a:ext cx="3637177" cy="924104"/>
          </a:xfrm>
          <a:custGeom>
            <a:avLst/>
            <a:gdLst/>
            <a:ahLst/>
            <a:cxnLst/>
            <a:rect r="r" b="b" t="t" l="l"/>
            <a:pathLst>
              <a:path h="924104" w="3637177">
                <a:moveTo>
                  <a:pt x="0" y="0"/>
                </a:moveTo>
                <a:lnTo>
                  <a:pt x="3637177" y="0"/>
                </a:lnTo>
                <a:lnTo>
                  <a:pt x="3637177" y="924104"/>
                </a:lnTo>
                <a:lnTo>
                  <a:pt x="0" y="924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545454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191076" y="2382817"/>
            <a:ext cx="6452163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hist gradient boosting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1350" y="1740808"/>
            <a:ext cx="6036519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LightGBM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9349740"/>
            <a:ext cx="8727083" cy="5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&gt;&gt; xgboost 모델이 가장 우수한 것으로 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49674" y="7468540"/>
            <a:ext cx="2716850" cy="54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AUC = 0.810…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9211" y="6412122"/>
            <a:ext cx="2703890" cy="54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AUC = 0.812…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1076" y="1740808"/>
            <a:ext cx="6725952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다른 앙상블 모델들도 추가 사용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123" y="2716855"/>
            <a:ext cx="8500498" cy="5938076"/>
          </a:xfrm>
          <a:custGeom>
            <a:avLst/>
            <a:gdLst/>
            <a:ahLst/>
            <a:cxnLst/>
            <a:rect r="r" b="b" t="t" l="l"/>
            <a:pathLst>
              <a:path h="5938076" w="8500498">
                <a:moveTo>
                  <a:pt x="0" y="0"/>
                </a:moveTo>
                <a:lnTo>
                  <a:pt x="8500498" y="0"/>
                </a:lnTo>
                <a:lnTo>
                  <a:pt x="8500498" y="5938076"/>
                </a:lnTo>
                <a:lnTo>
                  <a:pt x="0" y="593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0" t="0" r="-1455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6291" y="2138676"/>
            <a:ext cx="6470586" cy="6362598"/>
          </a:xfrm>
          <a:custGeom>
            <a:avLst/>
            <a:gdLst/>
            <a:ahLst/>
            <a:cxnLst/>
            <a:rect r="r" b="b" t="t" l="l"/>
            <a:pathLst>
              <a:path h="6362598" w="6470586">
                <a:moveTo>
                  <a:pt x="0" y="0"/>
                </a:moveTo>
                <a:lnTo>
                  <a:pt x="6470586" y="0"/>
                </a:lnTo>
                <a:lnTo>
                  <a:pt x="6470586" y="6362598"/>
                </a:lnTo>
                <a:lnTo>
                  <a:pt x="0" y="6362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1" r="0" b="-125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3942" y="8635341"/>
            <a:ext cx="2775285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SHAP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1816" y="8635341"/>
            <a:ext cx="509911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Feature importance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2600" y="2036746"/>
            <a:ext cx="6725952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변수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4668" y="2946877"/>
            <a:ext cx="7439360" cy="6081677"/>
          </a:xfrm>
          <a:custGeom>
            <a:avLst/>
            <a:gdLst/>
            <a:ahLst/>
            <a:cxnLst/>
            <a:rect r="r" b="b" t="t" l="l"/>
            <a:pathLst>
              <a:path h="6081677" w="7439360">
                <a:moveTo>
                  <a:pt x="0" y="0"/>
                </a:moveTo>
                <a:lnTo>
                  <a:pt x="7439360" y="0"/>
                </a:lnTo>
                <a:lnTo>
                  <a:pt x="7439360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72" y="2946877"/>
            <a:ext cx="8395099" cy="6081677"/>
          </a:xfrm>
          <a:custGeom>
            <a:avLst/>
            <a:gdLst/>
            <a:ahLst/>
            <a:cxnLst/>
            <a:rect r="r" b="b" t="t" l="l"/>
            <a:pathLst>
              <a:path h="6081677" w="8395099">
                <a:moveTo>
                  <a:pt x="0" y="0"/>
                </a:moveTo>
                <a:lnTo>
                  <a:pt x="8395099" y="0"/>
                </a:lnTo>
                <a:lnTo>
                  <a:pt x="8395099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88881" y="1904881"/>
            <a:ext cx="7910237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플라스크 앱 제작 - 초기화면 구성코드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242" y="3156427"/>
            <a:ext cx="6951593" cy="5769822"/>
          </a:xfrm>
          <a:custGeom>
            <a:avLst/>
            <a:gdLst/>
            <a:ahLst/>
            <a:cxnLst/>
            <a:rect r="r" b="b" t="t" l="l"/>
            <a:pathLst>
              <a:path h="5769822" w="6951593">
                <a:moveTo>
                  <a:pt x="0" y="0"/>
                </a:moveTo>
                <a:lnTo>
                  <a:pt x="6951593" y="0"/>
                </a:lnTo>
                <a:lnTo>
                  <a:pt x="6951593" y="5769823"/>
                </a:lnTo>
                <a:lnTo>
                  <a:pt x="0" y="5769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4205" y="3156427"/>
            <a:ext cx="10734553" cy="5769822"/>
          </a:xfrm>
          <a:custGeom>
            <a:avLst/>
            <a:gdLst/>
            <a:ahLst/>
            <a:cxnLst/>
            <a:rect r="r" b="b" t="t" l="l"/>
            <a:pathLst>
              <a:path h="5769822" w="10734553">
                <a:moveTo>
                  <a:pt x="0" y="0"/>
                </a:moveTo>
                <a:lnTo>
                  <a:pt x="10734553" y="0"/>
                </a:lnTo>
                <a:lnTo>
                  <a:pt x="10734553" y="5769823"/>
                </a:lnTo>
                <a:lnTo>
                  <a:pt x="0" y="5769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88881" y="1904881"/>
            <a:ext cx="7910237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플라스크 앱 제작 - 결과화면 구성코드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88243" y="6037787"/>
            <a:ext cx="5784011" cy="3513787"/>
          </a:xfrm>
          <a:custGeom>
            <a:avLst/>
            <a:gdLst/>
            <a:ahLst/>
            <a:cxnLst/>
            <a:rect r="r" b="b" t="t" l="l"/>
            <a:pathLst>
              <a:path h="3513787" w="5784011">
                <a:moveTo>
                  <a:pt x="0" y="0"/>
                </a:moveTo>
                <a:lnTo>
                  <a:pt x="5784011" y="0"/>
                </a:lnTo>
                <a:lnTo>
                  <a:pt x="5784011" y="3513787"/>
                </a:lnTo>
                <a:lnTo>
                  <a:pt x="0" y="3513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88243" y="2369529"/>
            <a:ext cx="5784011" cy="3513787"/>
          </a:xfrm>
          <a:custGeom>
            <a:avLst/>
            <a:gdLst/>
            <a:ahLst/>
            <a:cxnLst/>
            <a:rect r="r" b="b" t="t" l="l"/>
            <a:pathLst>
              <a:path h="3513787" w="5784011">
                <a:moveTo>
                  <a:pt x="0" y="0"/>
                </a:moveTo>
                <a:lnTo>
                  <a:pt x="5784011" y="0"/>
                </a:lnTo>
                <a:lnTo>
                  <a:pt x="5784011" y="3513787"/>
                </a:lnTo>
                <a:lnTo>
                  <a:pt x="0" y="351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2" t="0" r="-170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9867688" y="5654581"/>
            <a:ext cx="793897" cy="766413"/>
            <a:chOff x="0" y="0"/>
            <a:chExt cx="784647" cy="7574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82108" y="2958605"/>
            <a:ext cx="7986935" cy="6299695"/>
          </a:xfrm>
          <a:custGeom>
            <a:avLst/>
            <a:gdLst/>
            <a:ahLst/>
            <a:cxnLst/>
            <a:rect r="r" b="b" t="t" l="l"/>
            <a:pathLst>
              <a:path h="6299695" w="7986935">
                <a:moveTo>
                  <a:pt x="0" y="0"/>
                </a:moveTo>
                <a:lnTo>
                  <a:pt x="7986935" y="0"/>
                </a:lnTo>
                <a:lnTo>
                  <a:pt x="7986935" y="6299695"/>
                </a:lnTo>
                <a:lnTo>
                  <a:pt x="0" y="6299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97702" y="2019980"/>
            <a:ext cx="3155747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9721" y="1771531"/>
            <a:ext cx="15670253" cy="82391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9721" y="1771531"/>
            <a:ext cx="15722221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7058" y="761016"/>
            <a:ext cx="3949811" cy="627911"/>
            <a:chOff x="0" y="0"/>
            <a:chExt cx="1040279" cy="165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279" cy="165376"/>
            </a:xfrm>
            <a:custGeom>
              <a:avLst/>
              <a:gdLst/>
              <a:ahLst/>
              <a:cxnLst/>
              <a:rect r="r" b="b" t="t" l="l"/>
              <a:pathLst>
                <a:path h="165376" w="1040279">
                  <a:moveTo>
                    <a:pt x="82688" y="0"/>
                  </a:moveTo>
                  <a:lnTo>
                    <a:pt x="957591" y="0"/>
                  </a:lnTo>
                  <a:cubicBezTo>
                    <a:pt x="1003259" y="0"/>
                    <a:pt x="1040279" y="37021"/>
                    <a:pt x="1040279" y="82688"/>
                  </a:cubicBezTo>
                  <a:lnTo>
                    <a:pt x="1040279" y="82688"/>
                  </a:lnTo>
                  <a:cubicBezTo>
                    <a:pt x="1040279" y="104618"/>
                    <a:pt x="1031568" y="125650"/>
                    <a:pt x="1016061" y="141157"/>
                  </a:cubicBezTo>
                  <a:cubicBezTo>
                    <a:pt x="1000554" y="156664"/>
                    <a:pt x="979522" y="165376"/>
                    <a:pt x="957591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0279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24258" y="869549"/>
            <a:ext cx="2689880" cy="37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21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05 자체 평가 의견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5129639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7" y="0"/>
                </a:lnTo>
                <a:lnTo>
                  <a:pt x="202257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44359" y="2851420"/>
            <a:ext cx="9799281" cy="2331225"/>
            <a:chOff x="0" y="0"/>
            <a:chExt cx="170829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8298" cy="406400"/>
            </a:xfrm>
            <a:custGeom>
              <a:avLst/>
              <a:gdLst/>
              <a:ahLst/>
              <a:cxnLst/>
              <a:rect r="r" b="b" t="t" l="l"/>
              <a:pathLst>
                <a:path h="406400" w="1708298">
                  <a:moveTo>
                    <a:pt x="1505098" y="0"/>
                  </a:moveTo>
                  <a:cubicBezTo>
                    <a:pt x="1617322" y="0"/>
                    <a:pt x="1708298" y="90976"/>
                    <a:pt x="1708298" y="203200"/>
                  </a:cubicBezTo>
                  <a:cubicBezTo>
                    <a:pt x="1708298" y="315424"/>
                    <a:pt x="1617322" y="406400"/>
                    <a:pt x="15050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708298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배운 내용을 실습하며 실제 업무를 간접 경험</a:t>
              </a:r>
            </a:p>
            <a:p>
              <a:pPr algn="ctr"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팀원들과 협업하며 문제해결 과정에서 학습 내용 심화</a:t>
              </a:r>
            </a:p>
            <a:p>
              <a:pPr algn="ctr"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 인코딩, 처리 방식 등 추가 지식 습득하고 적용하는 기회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08774" y="1942981"/>
            <a:ext cx="2446792" cy="2380061"/>
          </a:xfrm>
          <a:custGeom>
            <a:avLst/>
            <a:gdLst/>
            <a:ahLst/>
            <a:cxnLst/>
            <a:rect r="r" b="b" t="t" l="l"/>
            <a:pathLst>
              <a:path h="2380061" w="2446792">
                <a:moveTo>
                  <a:pt x="0" y="0"/>
                </a:moveTo>
                <a:lnTo>
                  <a:pt x="2446792" y="0"/>
                </a:lnTo>
                <a:lnTo>
                  <a:pt x="2446792" y="2380061"/>
                </a:lnTo>
                <a:lnTo>
                  <a:pt x="0" y="238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997399" y="5559843"/>
            <a:ext cx="13973740" cy="3391303"/>
            <a:chOff x="0" y="0"/>
            <a:chExt cx="1756932" cy="4263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6932" cy="426392"/>
            </a:xfrm>
            <a:custGeom>
              <a:avLst/>
              <a:gdLst/>
              <a:ahLst/>
              <a:cxnLst/>
              <a:rect r="r" b="b" t="t" l="l"/>
              <a:pathLst>
                <a:path h="426392" w="1756932">
                  <a:moveTo>
                    <a:pt x="1553732" y="0"/>
                  </a:moveTo>
                  <a:cubicBezTo>
                    <a:pt x="1665956" y="0"/>
                    <a:pt x="1756932" y="95451"/>
                    <a:pt x="1756932" y="213196"/>
                  </a:cubicBezTo>
                  <a:cubicBezTo>
                    <a:pt x="1756932" y="330941"/>
                    <a:pt x="1665956" y="426392"/>
                    <a:pt x="1553732" y="426392"/>
                  </a:cubicBezTo>
                  <a:lnTo>
                    <a:pt x="203200" y="426392"/>
                  </a:lnTo>
                  <a:cubicBezTo>
                    <a:pt x="90976" y="426392"/>
                    <a:pt x="0" y="330941"/>
                    <a:pt x="0" y="213196"/>
                  </a:cubicBezTo>
                  <a:cubicBezTo>
                    <a:pt x="0" y="954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756932" cy="512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9"/>
                </a:lnSpc>
              </a:pP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명확한 기준이 없는 데이터로 수집·정제 과정의 어려움</a:t>
              </a:r>
            </a:p>
            <a:p>
              <a:pPr algn="ctr">
                <a:lnSpc>
                  <a:spcPts val="3679"/>
                </a:lnSpc>
              </a:pP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음악</a:t>
              </a: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분야 지식 부족으로 주요 분석 포인트 설정에 한계</a:t>
              </a:r>
            </a:p>
            <a:p>
              <a:pPr algn="ctr">
                <a:lnSpc>
                  <a:spcPts val="3679"/>
                </a:lnSpc>
              </a:pP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2025년 최신 데이터(SNS 바이럴 영향 등) 미확보로 트렌드 반영의 아쉬움</a:t>
              </a:r>
            </a:p>
            <a:p>
              <a:pPr algn="ctr">
                <a:lnSpc>
                  <a:spcPts val="3679"/>
                </a:lnSpc>
              </a:pP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일부 </a:t>
              </a: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데이터를 직접 수집해 사용하다 보니 객관성과 데이터 정확성에 제한</a:t>
              </a:r>
            </a:p>
            <a:p>
              <a:pPr algn="ctr">
                <a:lnSpc>
                  <a:spcPts val="3679"/>
                </a:lnSpc>
              </a:pPr>
              <a:r>
                <a:rPr lang="en-US" sz="2299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librosa를 통한 순환 신경망 이용 분석이 필요했으나 교육 범위를 벗어나 적용하지 못해 아쉬움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79355" y="4875492"/>
            <a:ext cx="2511246" cy="2401664"/>
          </a:xfrm>
          <a:custGeom>
            <a:avLst/>
            <a:gdLst/>
            <a:ahLst/>
            <a:cxnLst/>
            <a:rect r="r" b="b" t="t" l="l"/>
            <a:pathLst>
              <a:path h="2401664" w="2511246">
                <a:moveTo>
                  <a:pt x="0" y="0"/>
                </a:moveTo>
                <a:lnTo>
                  <a:pt x="2511246" y="0"/>
                </a:lnTo>
                <a:lnTo>
                  <a:pt x="2511246" y="2401664"/>
                </a:lnTo>
                <a:lnTo>
                  <a:pt x="0" y="2401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0246" y="3996641"/>
            <a:ext cx="7453754" cy="180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SVM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- 결정 경계를 최대한 넓게 하는 초평면을 찾아 분류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- 고차원 데이터에 강함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- 다양한 데이터 셋에서 잘 동작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0246" y="6348652"/>
            <a:ext cx="8191185" cy="266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앙상블(Xgboost)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여러 개의 결정트리를 만들고 그 결과를 앙상블하여 학습 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 성능 향상, 과적합에 강함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범주형·수치형 데이터 모두 잘 처리. </a:t>
            </a:r>
          </a:p>
          <a:p>
            <a:pPr algn="just">
              <a:lnSpc>
                <a:spcPts val="344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튜닝, 스케일링 없이도 성능이 안정적</a:t>
            </a:r>
          </a:p>
          <a:p>
            <a:pPr algn="just">
              <a:lnSpc>
                <a:spcPts val="3449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2027031" y="2177695"/>
            <a:ext cx="103796" cy="777367"/>
            <a:chOff x="0" y="0"/>
            <a:chExt cx="27337" cy="2047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90246" y="2840344"/>
            <a:ext cx="7146942" cy="61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활용 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500373" y="8743366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500373" y="9721443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98822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8822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836795" y="761016"/>
            <a:ext cx="6577668" cy="627911"/>
            <a:chOff x="0" y="0"/>
            <a:chExt cx="1732390" cy="16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2390" cy="165376"/>
            </a:xfrm>
            <a:custGeom>
              <a:avLst/>
              <a:gdLst/>
              <a:ahLst/>
              <a:cxnLst/>
              <a:rect r="r" b="b" t="t" l="l"/>
              <a:pathLst>
                <a:path h="165376" w="1732390">
                  <a:moveTo>
                    <a:pt x="60027" y="0"/>
                  </a:moveTo>
                  <a:lnTo>
                    <a:pt x="1672363" y="0"/>
                  </a:lnTo>
                  <a:cubicBezTo>
                    <a:pt x="1688283" y="0"/>
                    <a:pt x="1703551" y="6324"/>
                    <a:pt x="1714808" y="17582"/>
                  </a:cubicBezTo>
                  <a:cubicBezTo>
                    <a:pt x="1726066" y="28839"/>
                    <a:pt x="1732390" y="44107"/>
                    <a:pt x="1732390" y="60027"/>
                  </a:cubicBezTo>
                  <a:lnTo>
                    <a:pt x="1732390" y="105349"/>
                  </a:lnTo>
                  <a:cubicBezTo>
                    <a:pt x="1732390" y="138501"/>
                    <a:pt x="1705515" y="165376"/>
                    <a:pt x="1672363" y="165376"/>
                  </a:cubicBezTo>
                  <a:lnTo>
                    <a:pt x="60027" y="165376"/>
                  </a:lnTo>
                  <a:cubicBezTo>
                    <a:pt x="44107" y="165376"/>
                    <a:pt x="28839" y="159051"/>
                    <a:pt x="17582" y="147794"/>
                  </a:cubicBezTo>
                  <a:cubicBezTo>
                    <a:pt x="6324" y="136537"/>
                    <a:pt x="0" y="121269"/>
                    <a:pt x="0" y="105349"/>
                  </a:cubicBezTo>
                  <a:lnTo>
                    <a:pt x="0" y="60027"/>
                  </a:lnTo>
                  <a:cubicBezTo>
                    <a:pt x="0" y="44107"/>
                    <a:pt x="6324" y="28839"/>
                    <a:pt x="17582" y="17582"/>
                  </a:cubicBezTo>
                  <a:cubicBezTo>
                    <a:pt x="28839" y="6324"/>
                    <a:pt x="44107" y="0"/>
                    <a:pt x="60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32390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100401" y="4480398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7713" y="4487190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462493" y="8910054"/>
            <a:ext cx="7363014" cy="627911"/>
            <a:chOff x="0" y="0"/>
            <a:chExt cx="1939230" cy="1653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9230" cy="165376"/>
            </a:xfrm>
            <a:custGeom>
              <a:avLst/>
              <a:gdLst/>
              <a:ahLst/>
              <a:cxnLst/>
              <a:rect r="r" b="b" t="t" l="l"/>
              <a:pathLst>
                <a:path h="165376" w="1939230">
                  <a:moveTo>
                    <a:pt x="53625" y="0"/>
                  </a:moveTo>
                  <a:lnTo>
                    <a:pt x="1885605" y="0"/>
                  </a:lnTo>
                  <a:cubicBezTo>
                    <a:pt x="1915221" y="0"/>
                    <a:pt x="1939230" y="24009"/>
                    <a:pt x="1939230" y="53625"/>
                  </a:cubicBezTo>
                  <a:lnTo>
                    <a:pt x="1939230" y="111751"/>
                  </a:lnTo>
                  <a:cubicBezTo>
                    <a:pt x="1939230" y="141367"/>
                    <a:pt x="1915221" y="165376"/>
                    <a:pt x="1885605" y="165376"/>
                  </a:cubicBezTo>
                  <a:lnTo>
                    <a:pt x="53625" y="165376"/>
                  </a:lnTo>
                  <a:cubicBezTo>
                    <a:pt x="24009" y="165376"/>
                    <a:pt x="0" y="141367"/>
                    <a:pt x="0" y="111751"/>
                  </a:cubicBezTo>
                  <a:lnTo>
                    <a:pt x="0" y="53625"/>
                  </a:lnTo>
                  <a:cubicBezTo>
                    <a:pt x="0" y="24009"/>
                    <a:pt x="24009" y="0"/>
                    <a:pt x="536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939230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9479" y="8895925"/>
            <a:ext cx="3413914" cy="627911"/>
            <a:chOff x="0" y="0"/>
            <a:chExt cx="899138" cy="165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9138" cy="165376"/>
            </a:xfrm>
            <a:custGeom>
              <a:avLst/>
              <a:gdLst/>
              <a:ahLst/>
              <a:cxnLst/>
              <a:rect r="r" b="b" t="t" l="l"/>
              <a:pathLst>
                <a:path h="165376" w="899138">
                  <a:moveTo>
                    <a:pt x="82688" y="0"/>
                  </a:moveTo>
                  <a:lnTo>
                    <a:pt x="816450" y="0"/>
                  </a:lnTo>
                  <a:cubicBezTo>
                    <a:pt x="838380" y="0"/>
                    <a:pt x="859412" y="8712"/>
                    <a:pt x="874919" y="24219"/>
                  </a:cubicBezTo>
                  <a:cubicBezTo>
                    <a:pt x="890426" y="39726"/>
                    <a:pt x="899138" y="60758"/>
                    <a:pt x="899138" y="82688"/>
                  </a:cubicBezTo>
                  <a:lnTo>
                    <a:pt x="899138" y="82688"/>
                  </a:lnTo>
                  <a:cubicBezTo>
                    <a:pt x="899138" y="128355"/>
                    <a:pt x="862117" y="165376"/>
                    <a:pt x="816450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9138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244607" y="8895925"/>
            <a:ext cx="3437044" cy="627911"/>
            <a:chOff x="0" y="0"/>
            <a:chExt cx="905230" cy="1653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05230" cy="165376"/>
            </a:xfrm>
            <a:custGeom>
              <a:avLst/>
              <a:gdLst/>
              <a:ahLst/>
              <a:cxnLst/>
              <a:rect r="r" b="b" t="t" l="l"/>
              <a:pathLst>
                <a:path h="165376" w="905230">
                  <a:moveTo>
                    <a:pt x="82688" y="0"/>
                  </a:moveTo>
                  <a:lnTo>
                    <a:pt x="822542" y="0"/>
                  </a:lnTo>
                  <a:cubicBezTo>
                    <a:pt x="868209" y="0"/>
                    <a:pt x="905230" y="37021"/>
                    <a:pt x="905230" y="82688"/>
                  </a:cubicBezTo>
                  <a:lnTo>
                    <a:pt x="905230" y="82688"/>
                  </a:lnTo>
                  <a:cubicBezTo>
                    <a:pt x="905230" y="104618"/>
                    <a:pt x="896518" y="125650"/>
                    <a:pt x="881011" y="141157"/>
                  </a:cubicBezTo>
                  <a:cubicBezTo>
                    <a:pt x="865504" y="156664"/>
                    <a:pt x="844472" y="165376"/>
                    <a:pt x="82254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05230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910114" y="4221163"/>
            <a:ext cx="8467771" cy="164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437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972" y="4014873"/>
            <a:ext cx="11301259" cy="1785627"/>
          </a:xfrm>
          <a:custGeom>
            <a:avLst/>
            <a:gdLst/>
            <a:ahLst/>
            <a:cxnLst/>
            <a:rect r="r" b="b" t="t" l="l"/>
            <a:pathLst>
              <a:path h="1785627" w="11301259">
                <a:moveTo>
                  <a:pt x="0" y="0"/>
                </a:moveTo>
                <a:lnTo>
                  <a:pt x="11301259" y="0"/>
                </a:lnTo>
                <a:lnTo>
                  <a:pt x="11301259" y="1785628"/>
                </a:lnTo>
                <a:lnTo>
                  <a:pt x="0" y="178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224" y="2665668"/>
            <a:ext cx="6006540" cy="1149180"/>
          </a:xfrm>
          <a:custGeom>
            <a:avLst/>
            <a:gdLst/>
            <a:ahLst/>
            <a:cxnLst/>
            <a:rect r="r" b="b" t="t" l="l"/>
            <a:pathLst>
              <a:path h="1149180" w="6006540">
                <a:moveTo>
                  <a:pt x="0" y="0"/>
                </a:moveTo>
                <a:lnTo>
                  <a:pt x="6006541" y="0"/>
                </a:lnTo>
                <a:lnTo>
                  <a:pt x="6006541" y="1149180"/>
                </a:lnTo>
                <a:lnTo>
                  <a:pt x="0" y="1149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28110" y="4991100"/>
            <a:ext cx="11246731" cy="1794075"/>
          </a:xfrm>
          <a:custGeom>
            <a:avLst/>
            <a:gdLst/>
            <a:ahLst/>
            <a:cxnLst/>
            <a:rect r="r" b="b" t="t" l="l"/>
            <a:pathLst>
              <a:path h="1794075" w="11246731">
                <a:moveTo>
                  <a:pt x="0" y="0"/>
                </a:moveTo>
                <a:lnTo>
                  <a:pt x="11246731" y="0"/>
                </a:lnTo>
                <a:lnTo>
                  <a:pt x="11246731" y="1794075"/>
                </a:lnTo>
                <a:lnTo>
                  <a:pt x="0" y="1794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5044" y="6028207"/>
            <a:ext cx="11301259" cy="1806959"/>
          </a:xfrm>
          <a:custGeom>
            <a:avLst/>
            <a:gdLst/>
            <a:ahLst/>
            <a:cxnLst/>
            <a:rect r="r" b="b" t="t" l="l"/>
            <a:pathLst>
              <a:path h="1806959" w="11301259">
                <a:moveTo>
                  <a:pt x="0" y="0"/>
                </a:moveTo>
                <a:lnTo>
                  <a:pt x="11301259" y="0"/>
                </a:lnTo>
                <a:lnTo>
                  <a:pt x="11301259" y="1806959"/>
                </a:lnTo>
                <a:lnTo>
                  <a:pt x="0" y="180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4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05103" y="7026861"/>
            <a:ext cx="4415067" cy="1616609"/>
          </a:xfrm>
          <a:custGeom>
            <a:avLst/>
            <a:gdLst/>
            <a:ahLst/>
            <a:cxnLst/>
            <a:rect r="r" b="b" t="t" l="l"/>
            <a:pathLst>
              <a:path h="1616609" w="4415067">
                <a:moveTo>
                  <a:pt x="0" y="0"/>
                </a:moveTo>
                <a:lnTo>
                  <a:pt x="4415067" y="0"/>
                </a:lnTo>
                <a:lnTo>
                  <a:pt x="4415067" y="1616609"/>
                </a:lnTo>
                <a:lnTo>
                  <a:pt x="0" y="161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8" t="-5396" r="-1605" b="-539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3169" y="9167345"/>
            <a:ext cx="11378794" cy="459785"/>
          </a:xfrm>
          <a:custGeom>
            <a:avLst/>
            <a:gdLst/>
            <a:ahLst/>
            <a:cxnLst/>
            <a:rect r="r" b="b" t="t" l="l"/>
            <a:pathLst>
              <a:path h="459785" w="11378794">
                <a:moveTo>
                  <a:pt x="0" y="0"/>
                </a:moveTo>
                <a:lnTo>
                  <a:pt x="11378794" y="0"/>
                </a:lnTo>
                <a:lnTo>
                  <a:pt x="11378794" y="459785"/>
                </a:lnTo>
                <a:lnTo>
                  <a:pt x="0" y="459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85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42684"/>
            <a:ext cx="13449747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 전 : 차트인/아웃(2022,23,24년) 데이터의 변수 선정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1268" y="9009865"/>
            <a:ext cx="448067" cy="68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7A66A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→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55420" y="4014873"/>
            <a:ext cx="1059213" cy="424883"/>
            <a:chOff x="0" y="0"/>
            <a:chExt cx="278970" cy="1119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36502" y="4014873"/>
            <a:ext cx="1059213" cy="424883"/>
            <a:chOff x="0" y="0"/>
            <a:chExt cx="278970" cy="1119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67588" y="4014873"/>
            <a:ext cx="1059213" cy="424883"/>
            <a:chOff x="0" y="0"/>
            <a:chExt cx="278970" cy="1119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90474" y="4955667"/>
            <a:ext cx="1059213" cy="424883"/>
            <a:chOff x="0" y="0"/>
            <a:chExt cx="278970" cy="1119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86498" y="4955667"/>
            <a:ext cx="1059213" cy="424883"/>
            <a:chOff x="0" y="0"/>
            <a:chExt cx="278970" cy="1119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447701" y="6081535"/>
            <a:ext cx="1059213" cy="424883"/>
            <a:chOff x="0" y="0"/>
            <a:chExt cx="278970" cy="1119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36254" y="6081535"/>
            <a:ext cx="1059213" cy="424883"/>
            <a:chOff x="0" y="0"/>
            <a:chExt cx="278970" cy="1119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59628" y="6081535"/>
            <a:ext cx="1059213" cy="424883"/>
            <a:chOff x="0" y="0"/>
            <a:chExt cx="278970" cy="1119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557376" y="7022328"/>
            <a:ext cx="1059213" cy="424883"/>
            <a:chOff x="0" y="0"/>
            <a:chExt cx="278970" cy="11190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78970" cy="111903"/>
            </a:xfrm>
            <a:custGeom>
              <a:avLst/>
              <a:gdLst/>
              <a:ahLst/>
              <a:cxnLst/>
              <a:rect r="r" b="b" t="t" l="l"/>
              <a:pathLst>
                <a:path h="111903" w="278970">
                  <a:moveTo>
                    <a:pt x="0" y="0"/>
                  </a:moveTo>
                  <a:lnTo>
                    <a:pt x="278970" y="0"/>
                  </a:lnTo>
                  <a:lnTo>
                    <a:pt x="278970" y="111903"/>
                  </a:lnTo>
                  <a:lnTo>
                    <a:pt x="0" y="111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78970" cy="15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33496" y="2712942"/>
            <a:ext cx="10621008" cy="6970037"/>
          </a:xfrm>
          <a:custGeom>
            <a:avLst/>
            <a:gdLst/>
            <a:ahLst/>
            <a:cxnLst/>
            <a:rect r="r" b="b" t="t" l="l"/>
            <a:pathLst>
              <a:path h="6970037" w="10621008">
                <a:moveTo>
                  <a:pt x="0" y="0"/>
                </a:moveTo>
                <a:lnTo>
                  <a:pt x="10621008" y="0"/>
                </a:lnTo>
                <a:lnTo>
                  <a:pt x="10621008" y="6970037"/>
                </a:lnTo>
                <a:lnTo>
                  <a:pt x="0" y="697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90021"/>
            <a:ext cx="8411710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모델링을 위한 데이터 전처리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737327"/>
            <a:ext cx="11554531" cy="1629278"/>
          </a:xfrm>
          <a:custGeom>
            <a:avLst/>
            <a:gdLst/>
            <a:ahLst/>
            <a:cxnLst/>
            <a:rect r="r" b="b" t="t" l="l"/>
            <a:pathLst>
              <a:path h="1629278" w="11554531">
                <a:moveTo>
                  <a:pt x="0" y="0"/>
                </a:moveTo>
                <a:lnTo>
                  <a:pt x="11554531" y="0"/>
                </a:lnTo>
                <a:lnTo>
                  <a:pt x="11554531" y="1629279"/>
                </a:lnTo>
                <a:lnTo>
                  <a:pt x="0" y="162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5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366606"/>
            <a:ext cx="9319937" cy="4253963"/>
          </a:xfrm>
          <a:custGeom>
            <a:avLst/>
            <a:gdLst/>
            <a:ahLst/>
            <a:cxnLst/>
            <a:rect r="r" b="b" t="t" l="l"/>
            <a:pathLst>
              <a:path h="4253963" w="9319937">
                <a:moveTo>
                  <a:pt x="0" y="0"/>
                </a:moveTo>
                <a:lnTo>
                  <a:pt x="9319937" y="0"/>
                </a:lnTo>
                <a:lnTo>
                  <a:pt x="9319937" y="4253963"/>
                </a:lnTo>
                <a:lnTo>
                  <a:pt x="0" y="4253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00106"/>
            <a:ext cx="7146942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1-1. SVM 원핫인코딩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129243" y="6029784"/>
            <a:ext cx="852535" cy="823020"/>
            <a:chOff x="0" y="0"/>
            <a:chExt cx="784647" cy="757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89979" y="9453928"/>
            <a:ext cx="263544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3131"/>
                </a:solidFill>
                <a:latin typeface="윤고딕"/>
                <a:ea typeface="윤고딕"/>
                <a:cs typeface="윤고딕"/>
                <a:sym typeface="윤고딕"/>
              </a:rPr>
              <a:t>AUC = 0.787…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6324" y="2623027"/>
            <a:ext cx="11301259" cy="1736851"/>
          </a:xfrm>
          <a:custGeom>
            <a:avLst/>
            <a:gdLst/>
            <a:ahLst/>
            <a:cxnLst/>
            <a:rect r="r" b="b" t="t" l="l"/>
            <a:pathLst>
              <a:path h="1736851" w="11301259">
                <a:moveTo>
                  <a:pt x="0" y="0"/>
                </a:moveTo>
                <a:lnTo>
                  <a:pt x="11301259" y="0"/>
                </a:lnTo>
                <a:lnTo>
                  <a:pt x="11301259" y="1736852"/>
                </a:lnTo>
                <a:lnTo>
                  <a:pt x="0" y="1736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6" r="0" b="-73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67020" y="3656509"/>
            <a:ext cx="7292280" cy="5883144"/>
          </a:xfrm>
          <a:custGeom>
            <a:avLst/>
            <a:gdLst/>
            <a:ahLst/>
            <a:cxnLst/>
            <a:rect r="r" b="b" t="t" l="l"/>
            <a:pathLst>
              <a:path h="5883144" w="7292280">
                <a:moveTo>
                  <a:pt x="0" y="0"/>
                </a:moveTo>
                <a:lnTo>
                  <a:pt x="7292280" y="0"/>
                </a:lnTo>
                <a:lnTo>
                  <a:pt x="7292280" y="5883144"/>
                </a:lnTo>
                <a:lnTo>
                  <a:pt x="0" y="5883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6324" y="4569429"/>
            <a:ext cx="2811951" cy="307776"/>
          </a:xfrm>
          <a:custGeom>
            <a:avLst/>
            <a:gdLst/>
            <a:ahLst/>
            <a:cxnLst/>
            <a:rect r="r" b="b" t="t" l="l"/>
            <a:pathLst>
              <a:path h="307776" w="2811951">
                <a:moveTo>
                  <a:pt x="0" y="0"/>
                </a:moveTo>
                <a:lnTo>
                  <a:pt x="2811951" y="0"/>
                </a:lnTo>
                <a:lnTo>
                  <a:pt x="2811951" y="307776"/>
                </a:lnTo>
                <a:lnTo>
                  <a:pt x="0" y="307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800106"/>
            <a:ext cx="7146942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1-1. SVM 원핫인코딩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324" y="3178677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978126" y="3589832"/>
            <a:ext cx="4176389" cy="4176389"/>
          </a:xfrm>
          <a:custGeom>
            <a:avLst/>
            <a:gdLst/>
            <a:ahLst/>
            <a:cxnLst/>
            <a:rect r="r" b="b" t="t" l="l"/>
            <a:pathLst>
              <a:path h="4176389" w="4176389">
                <a:moveTo>
                  <a:pt x="0" y="0"/>
                </a:moveTo>
                <a:lnTo>
                  <a:pt x="4176389" y="0"/>
                </a:lnTo>
                <a:lnTo>
                  <a:pt x="4176389" y="4176389"/>
                </a:lnTo>
                <a:lnTo>
                  <a:pt x="0" y="4176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100" y="2020780"/>
            <a:ext cx="8353900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1-2. SVM 사인-코사인 인코딩</a:t>
            </a:r>
          </a:p>
        </p:txBody>
      </p:sp>
      <p:sp>
        <p:nvSpPr>
          <p:cNvPr name="AutoShape 8" id="8"/>
          <p:cNvSpPr/>
          <p:nvPr/>
        </p:nvSpPr>
        <p:spPr>
          <a:xfrm>
            <a:off x="12568541" y="5678027"/>
            <a:ext cx="4995559" cy="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5089567" y="3275669"/>
            <a:ext cx="0" cy="4995559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327806" y="5698018"/>
            <a:ext cx="236294" cy="2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9"/>
              </a:lnSpc>
              <a:spcBef>
                <a:spcPct val="0"/>
              </a:spcBef>
            </a:pPr>
            <a:r>
              <a:rPr lang="en-US" sz="1421">
                <a:solidFill>
                  <a:srgbClr val="FF3131"/>
                </a:solidFill>
                <a:latin typeface="윤고딕 Thin"/>
                <a:ea typeface="윤고딕 Thin"/>
                <a:cs typeface="윤고딕 Thin"/>
                <a:sym typeface="윤고딕 Thin"/>
              </a:rPr>
              <a:t>x축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1420" y="3032602"/>
            <a:ext cx="239218" cy="2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9"/>
              </a:lnSpc>
              <a:spcBef>
                <a:spcPct val="0"/>
              </a:spcBef>
            </a:pPr>
            <a:r>
              <a:rPr lang="en-US" sz="1421">
                <a:solidFill>
                  <a:srgbClr val="FF3131"/>
                </a:solidFill>
                <a:latin typeface="윤고딕 Thin"/>
                <a:ea typeface="윤고딕 Thin"/>
                <a:cs typeface="윤고딕 Thin"/>
                <a:sym typeface="윤고딕 Thin"/>
              </a:rPr>
              <a:t>y축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81187" y="8419883"/>
            <a:ext cx="2419685" cy="46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  <a:spcBef>
                <a:spcPct val="0"/>
              </a:spcBef>
            </a:pPr>
            <a:r>
              <a:rPr lang="en-US" sz="26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23차원 → 3차원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30275" y="2152511"/>
            <a:ext cx="6929025" cy="5981978"/>
          </a:xfrm>
          <a:custGeom>
            <a:avLst/>
            <a:gdLst/>
            <a:ahLst/>
            <a:cxnLst/>
            <a:rect r="r" b="b" t="t" l="l"/>
            <a:pathLst>
              <a:path h="5981978" w="6929025">
                <a:moveTo>
                  <a:pt x="0" y="0"/>
                </a:moveTo>
                <a:lnTo>
                  <a:pt x="6929025" y="0"/>
                </a:lnTo>
                <a:lnTo>
                  <a:pt x="6929025" y="5981978"/>
                </a:lnTo>
                <a:lnTo>
                  <a:pt x="0" y="5981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7993" y="2502593"/>
            <a:ext cx="9587281" cy="596748"/>
          </a:xfrm>
          <a:custGeom>
            <a:avLst/>
            <a:gdLst/>
            <a:ahLst/>
            <a:cxnLst/>
            <a:rect r="r" b="b" t="t" l="l"/>
            <a:pathLst>
              <a:path h="596748" w="9587281">
                <a:moveTo>
                  <a:pt x="0" y="0"/>
                </a:moveTo>
                <a:lnTo>
                  <a:pt x="9587281" y="0"/>
                </a:lnTo>
                <a:lnTo>
                  <a:pt x="9587281" y="596748"/>
                </a:lnTo>
                <a:lnTo>
                  <a:pt x="0" y="596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539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2158" y="8433556"/>
            <a:ext cx="11043685" cy="1631927"/>
          </a:xfrm>
          <a:custGeom>
            <a:avLst/>
            <a:gdLst/>
            <a:ahLst/>
            <a:cxnLst/>
            <a:rect r="r" b="b" t="t" l="l"/>
            <a:pathLst>
              <a:path h="1631927" w="11043685">
                <a:moveTo>
                  <a:pt x="0" y="0"/>
                </a:moveTo>
                <a:lnTo>
                  <a:pt x="11043684" y="0"/>
                </a:lnTo>
                <a:lnTo>
                  <a:pt x="11043684" y="1631927"/>
                </a:lnTo>
                <a:lnTo>
                  <a:pt x="0" y="1631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730" r="0" b="-9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459205">
            <a:off x="2425486" y="8211857"/>
            <a:ext cx="758071" cy="1416157"/>
          </a:xfrm>
          <a:custGeom>
            <a:avLst/>
            <a:gdLst/>
            <a:ahLst/>
            <a:cxnLst/>
            <a:rect r="r" b="b" t="t" l="l"/>
            <a:pathLst>
              <a:path h="1416157" w="758071">
                <a:moveTo>
                  <a:pt x="0" y="0"/>
                </a:moveTo>
                <a:lnTo>
                  <a:pt x="758072" y="0"/>
                </a:lnTo>
                <a:lnTo>
                  <a:pt x="758072" y="1416158"/>
                </a:lnTo>
                <a:lnTo>
                  <a:pt x="0" y="1416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269414">
            <a:off x="15055755" y="8148425"/>
            <a:ext cx="758071" cy="1416157"/>
          </a:xfrm>
          <a:custGeom>
            <a:avLst/>
            <a:gdLst/>
            <a:ahLst/>
            <a:cxnLst/>
            <a:rect r="r" b="b" t="t" l="l"/>
            <a:pathLst>
              <a:path h="1416157" w="758071">
                <a:moveTo>
                  <a:pt x="0" y="0"/>
                </a:moveTo>
                <a:lnTo>
                  <a:pt x="758072" y="0"/>
                </a:lnTo>
                <a:lnTo>
                  <a:pt x="758072" y="1416157"/>
                </a:lnTo>
                <a:lnTo>
                  <a:pt x="0" y="1416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7993" y="3099341"/>
            <a:ext cx="9587281" cy="4114800"/>
          </a:xfrm>
          <a:custGeom>
            <a:avLst/>
            <a:gdLst/>
            <a:ahLst/>
            <a:cxnLst/>
            <a:rect r="r" b="b" t="t" l="l"/>
            <a:pathLst>
              <a:path h="4114800" w="9587281">
                <a:moveTo>
                  <a:pt x="0" y="0"/>
                </a:moveTo>
                <a:lnTo>
                  <a:pt x="9587281" y="0"/>
                </a:lnTo>
                <a:lnTo>
                  <a:pt x="9587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34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34742" y="9824101"/>
            <a:ext cx="3500049" cy="482765"/>
          </a:xfrm>
          <a:custGeom>
            <a:avLst/>
            <a:gdLst/>
            <a:ahLst/>
            <a:cxnLst/>
            <a:rect r="r" b="b" t="t" l="l"/>
            <a:pathLst>
              <a:path h="482765" w="3500049">
                <a:moveTo>
                  <a:pt x="0" y="0"/>
                </a:moveTo>
                <a:lnTo>
                  <a:pt x="3500049" y="0"/>
                </a:lnTo>
                <a:lnTo>
                  <a:pt x="3500049" y="482765"/>
                </a:lnTo>
                <a:lnTo>
                  <a:pt x="0" y="4827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85723" y="1758763"/>
            <a:ext cx="29928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3131"/>
                </a:solidFill>
                <a:latin typeface="윤고딕"/>
                <a:ea typeface="윤고딕"/>
                <a:cs typeface="윤고딕"/>
                <a:sym typeface="윤고딕"/>
              </a:rPr>
              <a:t>AUC = 0.763…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100" y="1695331"/>
            <a:ext cx="8353900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1-2. SVM 사인-코사인 인코딩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926" y="3024514"/>
            <a:ext cx="11301259" cy="4237972"/>
          </a:xfrm>
          <a:custGeom>
            <a:avLst/>
            <a:gdLst/>
            <a:ahLst/>
            <a:cxnLst/>
            <a:rect r="r" b="b" t="t" l="l"/>
            <a:pathLst>
              <a:path h="4237972" w="11301259">
                <a:moveTo>
                  <a:pt x="0" y="0"/>
                </a:moveTo>
                <a:lnTo>
                  <a:pt x="11301259" y="0"/>
                </a:lnTo>
                <a:lnTo>
                  <a:pt x="11301259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96699" y="3862287"/>
            <a:ext cx="6291301" cy="5695534"/>
          </a:xfrm>
          <a:custGeom>
            <a:avLst/>
            <a:gdLst/>
            <a:ahLst/>
            <a:cxnLst/>
            <a:rect r="r" b="b" t="t" l="l"/>
            <a:pathLst>
              <a:path h="5695534" w="6291301">
                <a:moveTo>
                  <a:pt x="0" y="0"/>
                </a:moveTo>
                <a:lnTo>
                  <a:pt x="6291301" y="0"/>
                </a:lnTo>
                <a:lnTo>
                  <a:pt x="6291301" y="5695534"/>
                </a:lnTo>
                <a:lnTo>
                  <a:pt x="0" y="569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8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926" y="7631047"/>
            <a:ext cx="10606972" cy="1926774"/>
          </a:xfrm>
          <a:custGeom>
            <a:avLst/>
            <a:gdLst/>
            <a:ahLst/>
            <a:cxnLst/>
            <a:rect r="r" b="b" t="t" l="l"/>
            <a:pathLst>
              <a:path h="1926774" w="10606972">
                <a:moveTo>
                  <a:pt x="0" y="0"/>
                </a:moveTo>
                <a:lnTo>
                  <a:pt x="10606971" y="0"/>
                </a:lnTo>
                <a:lnTo>
                  <a:pt x="10606971" y="1926774"/>
                </a:lnTo>
                <a:lnTo>
                  <a:pt x="0" y="1926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02" r="0" b="-43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1266814" y="8254619"/>
            <a:ext cx="684269" cy="660580"/>
            <a:chOff x="0" y="0"/>
            <a:chExt cx="784647" cy="7574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96179" y="8938886"/>
            <a:ext cx="2295643" cy="1038505"/>
          </a:xfrm>
          <a:custGeom>
            <a:avLst/>
            <a:gdLst/>
            <a:ahLst/>
            <a:cxnLst/>
            <a:rect r="r" b="b" t="t" l="l"/>
            <a:pathLst>
              <a:path h="1038505" w="2295643">
                <a:moveTo>
                  <a:pt x="0" y="0"/>
                </a:moveTo>
                <a:lnTo>
                  <a:pt x="2295642" y="0"/>
                </a:lnTo>
                <a:lnTo>
                  <a:pt x="2295642" y="1038505"/>
                </a:lnTo>
                <a:lnTo>
                  <a:pt x="0" y="1038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9926" y="2020780"/>
            <a:ext cx="12075222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BD5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2-1. Random Forest(Xgboost) 원핫 인코딩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4642" y="3243268"/>
            <a:ext cx="3049790" cy="619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  <a:spcBef>
                <a:spcPct val="0"/>
              </a:spcBef>
            </a:pPr>
            <a:r>
              <a:rPr lang="en-US" sz="3574">
                <a:solidFill>
                  <a:srgbClr val="FF3131"/>
                </a:solidFill>
                <a:latin typeface="윤고딕"/>
                <a:ea typeface="윤고딕"/>
                <a:cs typeface="윤고딕"/>
                <a:sym typeface="윤고딕"/>
              </a:rPr>
              <a:t>AUC = 0.808…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Ch3. 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음원 차트 진입 예측 모델 개발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DAGp7kuxTUs</dc:identifier>
  <dcterms:modified xsi:type="dcterms:W3CDTF">2011-08-01T06:04:30Z</dcterms:modified>
  <cp:revision>1</cp:revision>
  <dc:title>빅데이터 프로젝트 PPT</dc:title>
</cp:coreProperties>
</file>